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5" r:id="rId8"/>
    <p:sldId id="264" r:id="rId9"/>
    <p:sldId id="266" r:id="rId10"/>
    <p:sldId id="268" r:id="rId11"/>
    <p:sldId id="269" r:id="rId12"/>
    <p:sldId id="261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91" d="100"/>
          <a:sy n="91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60AD49-A277-4658-BCDB-A93CA745E63F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A552B2-C482-43CF-A178-486807CD2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ru-ru/photo/3183153/?utm_content=attributionCopyText&amp;utm_medium=referral&amp;utm_source=pexels" TargetMode="External"/><Relationship Id="rId4" Type="http://schemas.openxmlformats.org/officeDocument/2006/relationships/hyperlink" Target="https://www.pexels.com/ru-ru/@fauxels?utm_content=attributionCopyText&amp;utm_medium=referral&amp;utm_source=pex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pexels.com/ru-ru/photo/iphone-607812/?utm_content=attributionCopyText&amp;utm_medium=referral&amp;utm_source=pexel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ru-ru/@tracy-le-blanc-67789?utm_content=attributionCopyText&amp;utm_medium=referral&amp;utm_source=pexels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480"/>
            <a:ext cx="3312368" cy="258364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733768"/>
            <a:ext cx="8229600" cy="167418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ОСНОВНЫЕ ЭТАПЫ ПОДГОТОВКИ И ПРОВЕДЕНИЯ ПРЕДВАРИТЕЛЬНОГО СОБРАНИЯ ЖИТЕЛЕЙ НАСЕЛЕННОГО ПУНКТА ПО ВЫБОРУ ПРОЕКТА ИНИЦИАТИВНОГО БЮДЖЕТИРОВАНИЯ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67536" y="4443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Керимов </a:t>
            </a:r>
            <a:r>
              <a:rPr lang="ru-RU" sz="1200" b="1" dirty="0" err="1" smtClean="0"/>
              <a:t>Асан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Талъатович</a:t>
            </a:r>
            <a:r>
              <a:rPr lang="ru-RU" sz="1200" dirty="0" smtClean="0"/>
              <a:t>, </a:t>
            </a:r>
            <a:r>
              <a:rPr lang="ru-RU" sz="1200" dirty="0" err="1" smtClean="0"/>
              <a:t>к.э.н</a:t>
            </a:r>
            <a:r>
              <a:rPr lang="ru-RU" sz="1200" dirty="0" smtClean="0"/>
              <a:t>., доцент,</a:t>
            </a:r>
          </a:p>
          <a:p>
            <a:r>
              <a:rPr lang="ru-RU" sz="1200" dirty="0" smtClean="0"/>
              <a:t>старший научный сотрудник </a:t>
            </a:r>
          </a:p>
          <a:p>
            <a:r>
              <a:rPr lang="ru-RU" sz="1200" dirty="0" smtClean="0"/>
              <a:t>Центра изучения гражданских инициатив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23478"/>
            <a:ext cx="4608512" cy="183620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000" b="1" dirty="0" smtClean="0"/>
              <a:t>2.2.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Объявление, </a:t>
            </a:r>
          </a:p>
          <a:p>
            <a:pPr lvl="1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утверждение и рассмотрение вопросов повестки дня</a:t>
            </a:r>
            <a:r>
              <a:rPr lang="ru-RU" sz="2000" b="1" dirty="0" smtClean="0"/>
              <a:t>:</a:t>
            </a:r>
            <a:endParaRPr lang="ru-RU" sz="2000" b="1" dirty="0" smtClean="0"/>
          </a:p>
          <a:p>
            <a:pPr>
              <a:buNone/>
            </a:pPr>
            <a:r>
              <a:rPr lang="ru-RU" sz="1600" dirty="0" smtClean="0"/>
              <a:t>1. Выбор председателя и секретаря собрания.</a:t>
            </a:r>
          </a:p>
          <a:p>
            <a:pPr>
              <a:buNone/>
            </a:pPr>
            <a:r>
              <a:rPr lang="ru-RU" sz="1600" dirty="0" smtClean="0"/>
              <a:t>2. Информация о порядке проведения конкурсного отбора республиканской конкурсной комиссией проектов инициативного бюджетирования.</a:t>
            </a:r>
          </a:p>
          <a:p>
            <a:pPr>
              <a:buNone/>
            </a:pPr>
            <a:r>
              <a:rPr lang="ru-RU" sz="1600" dirty="0" smtClean="0"/>
              <a:t>3. Принятие решения об участии в конкурсе.</a:t>
            </a:r>
          </a:p>
          <a:p>
            <a:pPr>
              <a:buNone/>
            </a:pPr>
            <a:r>
              <a:rPr lang="ru-RU" sz="1600" dirty="0" smtClean="0"/>
              <a:t>4. Определение приоритетной проблемы для участия в конкурсном отборе.</a:t>
            </a:r>
          </a:p>
          <a:p>
            <a:pPr>
              <a:buNone/>
            </a:pPr>
            <a:r>
              <a:rPr lang="ru-RU" sz="1600" dirty="0" smtClean="0"/>
              <a:t>5. Выбор членов инициативной группы</a:t>
            </a:r>
          </a:p>
          <a:p>
            <a:pPr lvl="0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5" name="Picture 4" descr="Организационное собрание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5486"/>
            <a:ext cx="3851920" cy="49480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4866501"/>
            <a:ext cx="3779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 smtClean="0"/>
              <a:t>Источник: </a:t>
            </a:r>
            <a:r>
              <a:rPr lang="en-US" sz="400" dirty="0" smtClean="0"/>
              <a:t>https://lh3.googleusercontent.com/proxy/omTl4tk8S_RwTqBt5u5fPWUYAM6YlS9QGLjbyB3yYdCnZKoNjz2ZqzkVZCfo2ykQdPyIa241PXcnpKAreTyU3KdA2ZBEHfCqoJT37ca6pdLIfs8xPK3yN7XeFQNtXNOSYxIYFgob8bWK5BZF7UICC8BEAmN1MjhbEEsUBA4SRWSQ1Iq3F2OZ</a:t>
            </a:r>
            <a:endParaRPr lang="ru-RU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49492"/>
            <a:ext cx="4320480" cy="4212468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ru-RU" sz="2000" b="1" dirty="0" smtClean="0"/>
              <a:t>Поручения инициативной группе:</a:t>
            </a:r>
          </a:p>
          <a:p>
            <a:pPr lvl="0">
              <a:buFont typeface="Wingdings 3" pitchFamily="18" charset="2"/>
              <a:buChar char=""/>
            </a:pPr>
            <a:r>
              <a:rPr lang="ru-RU" sz="1800" dirty="0" smtClean="0"/>
              <a:t>совместно с представителями администрации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произвести подготовку и согласование документации для реализации проекта</a:t>
            </a:r>
            <a:r>
              <a:rPr lang="ru-RU" sz="1800" dirty="0" smtClean="0"/>
              <a:t>, и участия в конкурсном отборе на получение субсидии из бюджета Республики Крым;</a:t>
            </a:r>
          </a:p>
          <a:p>
            <a:pPr lvl="0">
              <a:buFont typeface="Wingdings 3" pitchFamily="18" charset="2"/>
              <a:buChar char=""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собрать подписи </a:t>
            </a:r>
            <a:r>
              <a:rPr lang="ru-RU" sz="1800" dirty="0" smtClean="0"/>
              <a:t>в поддержку проекта инициативного бюджетирования.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6" y="1599642"/>
            <a:ext cx="4448175" cy="35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Пакет документов для оформления лизинга юридическими лицами и ИП | ГАЗ-КАРД  топливные карты &quot;Газпромнефть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940" y="0"/>
            <a:ext cx="2868060" cy="1437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2016" y="1275607"/>
            <a:ext cx="1386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https://gaz-card.ru/wp-content/uploads/2019/08/paket-dokumentov-1197x800.jpg</a:t>
            </a:r>
            <a:endParaRPr lang="ru-RU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303498"/>
            <a:ext cx="8229600" cy="119072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400" dirty="0" smtClean="0"/>
              <a:t>2.3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Оформление протокола предварительного собрания </a:t>
            </a:r>
            <a:r>
              <a:rPr lang="ru-RU" sz="2400" dirty="0" smtClean="0"/>
              <a:t>жителей населенного пункта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7170" name="Picture 2" descr="Онлайн голосование - Testograf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3678"/>
            <a:ext cx="5715000" cy="2400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2991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Источник: </a:t>
            </a:r>
          </a:p>
          <a:p>
            <a:r>
              <a:rPr lang="en-US" sz="600" dirty="0" smtClean="0"/>
              <a:t>https://www.testograf.ru/files/images/%D0%9E%D0%BD%D0%BB%D0%B0%D0%B9%D0%BD_%D0%B3%D0%BE%D0%BB%D0%BE%D1%81%D0%BE%D0%B2%D0%B0%D0%BD%D0%B8%D0%B51.jpg</a:t>
            </a:r>
            <a:endParaRPr lang="ru-RU" sz="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371600"/>
            <a:ext cx="3657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13589"/>
            <a:ext cx="82296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B05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00B050"/>
                </a:solidFill>
              </a:rPr>
              <a:t>ЗА ВНИМАНИЕ!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5408" y="366617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Контактная информация</a:t>
            </a:r>
          </a:p>
          <a:p>
            <a:pPr algn="ctr"/>
            <a:r>
              <a:rPr lang="ru-RU" b="1" dirty="0" smtClean="0"/>
              <a:t>Центра изучения гражданских инициатив:</a:t>
            </a:r>
          </a:p>
          <a:p>
            <a:pPr algn="ctr"/>
            <a:r>
              <a:rPr lang="en-US" b="1" dirty="0" smtClean="0"/>
              <a:t>e-mail: centr_grajdan@kipu-rc.ru</a:t>
            </a:r>
            <a:endParaRPr lang="ru-RU" b="1" dirty="0" smtClean="0"/>
          </a:p>
          <a:p>
            <a:pPr algn="ctr"/>
            <a:r>
              <a:rPr lang="ru-RU" b="1" dirty="0" smtClean="0"/>
              <a:t>тел.: +7978 624 40 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pexels-fauxels-3183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928"/>
            <a:ext cx="9144000" cy="297693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651870"/>
            <a:ext cx="8985176" cy="810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1.1.Обсуждение и утверждение плана работ </a:t>
            </a:r>
            <a:r>
              <a:rPr lang="ru-RU" sz="1800" b="1" dirty="0" smtClean="0"/>
              <a:t>по организации вовлечения жителей соответствующего поселения в процесс инициативного бюджетирования на заседании администрации поселения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283152" cy="8572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1. </a:t>
            </a:r>
            <a:r>
              <a:rPr lang="ru-RU" dirty="0" smtClean="0">
                <a:solidFill>
                  <a:schemeClr val="tx1"/>
                </a:solidFill>
              </a:rPr>
              <a:t>Подготовительный этап: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2738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800" b="1" dirty="0" err="1" smtClean="0">
                <a:hlinkClick r:id="rId4"/>
              </a:rPr>
              <a:t>fauxels</a:t>
            </a:r>
            <a:r>
              <a:rPr lang="en-US" sz="800" dirty="0" smtClean="0"/>
              <a:t>: </a:t>
            </a:r>
            <a:r>
              <a:rPr lang="en-US" sz="800" b="1" dirty="0" err="1" smtClean="0">
                <a:hlinkClick r:id="rId5"/>
              </a:rPr>
              <a:t>Pexels</a:t>
            </a:r>
            <a:endParaRPr lang="en-US" sz="8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519522"/>
            <a:ext cx="8352928" cy="1350150"/>
          </a:xfrm>
        </p:spPr>
        <p:txBody>
          <a:bodyPr>
            <a:noAutofit/>
          </a:bodyPr>
          <a:lstStyle/>
          <a:p>
            <a:pPr>
              <a:buFont typeface="Wingdings 3" pitchFamily="18" charset="2"/>
              <a:buChar char=""/>
            </a:pPr>
            <a:r>
              <a:rPr lang="ru-RU" sz="1200" dirty="0" smtClean="0"/>
              <a:t>определены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дата, время, место собрания </a:t>
            </a:r>
            <a:r>
              <a:rPr lang="ru-RU" sz="1200" dirty="0" smtClean="0"/>
              <a:t>жителей населенного пункта, а также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круг лиц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, ответственных за его проведение</a:t>
            </a:r>
            <a:r>
              <a:rPr lang="ru-RU" sz="1200" dirty="0" smtClean="0"/>
              <a:t>;</a:t>
            </a:r>
          </a:p>
          <a:p>
            <a:pPr>
              <a:buFont typeface="Wingdings 3" pitchFamily="18" charset="2"/>
              <a:buChar char=""/>
            </a:pPr>
            <a:r>
              <a:rPr lang="ru-RU" sz="1200" dirty="0" smtClean="0"/>
              <a:t>сформулирован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текст информационного сообщения</a:t>
            </a:r>
            <a:r>
              <a:rPr lang="ru-RU" sz="1200" dirty="0" smtClean="0"/>
              <a:t>;</a:t>
            </a:r>
          </a:p>
          <a:p>
            <a:pPr>
              <a:buFont typeface="Wingdings 3" pitchFamily="18" charset="2"/>
              <a:buChar char=""/>
            </a:pPr>
            <a:r>
              <a:rPr lang="ru-RU" sz="1200" dirty="0" smtClean="0"/>
              <a:t>определены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лица, ответственные за размещение и распространение информационного сообщения</a:t>
            </a:r>
            <a:r>
              <a:rPr lang="ru-RU" sz="1200" dirty="0" smtClean="0"/>
              <a:t>, а также соответствующие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места и способы его размещения и распространения</a:t>
            </a:r>
            <a:r>
              <a:rPr lang="ru-RU" sz="1200" dirty="0" smtClean="0"/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3600400" cy="6275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Должны быть:</a:t>
            </a:r>
            <a:endParaRPr lang="ru-RU" sz="3200" dirty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8313"/>
            <a:ext cx="5076056" cy="35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9554" y="589349"/>
            <a:ext cx="3992406" cy="4228526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Char char=""/>
            </a:pPr>
            <a:r>
              <a:rPr lang="ru-RU" sz="2000" dirty="0" smtClean="0"/>
              <a:t>сформулирован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текст опросного листа;</a:t>
            </a:r>
            <a:endParaRPr lang="ru-RU" sz="2000" dirty="0" smtClean="0"/>
          </a:p>
          <a:p>
            <a:pPr>
              <a:buFont typeface="Wingdings 3" pitchFamily="18" charset="2"/>
              <a:buChar char=""/>
            </a:pPr>
            <a:r>
              <a:rPr lang="ru-RU" sz="2000" dirty="0" smtClean="0"/>
              <a:t>определены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лица, ответственные за проведение и обобщение результатов опроса </a:t>
            </a:r>
            <a:r>
              <a:rPr lang="ru-RU" sz="2000" dirty="0" smtClean="0"/>
              <a:t>жителей населенного пункта;</a:t>
            </a:r>
          </a:p>
          <a:p>
            <a:pPr>
              <a:buFont typeface="Wingdings 3" pitchFamily="18" charset="2"/>
              <a:buChar char=""/>
            </a:pPr>
            <a:r>
              <a:rPr lang="ru-RU" sz="2000" dirty="0" smtClean="0"/>
              <a:t>определены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потенциальные члены инициативной группы </a:t>
            </a:r>
            <a:r>
              <a:rPr lang="ru-RU" sz="2000" dirty="0" smtClean="0"/>
              <a:t>по разработке проекта;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4680520" cy="6275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Должны быть:</a:t>
            </a:r>
            <a:endParaRPr lang="ru-RU" sz="3200" dirty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10241" name="Picture 1" descr="C:\Users\Admin\Downloads\Опросный лист_ред_минфин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42725" cy="501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519522"/>
            <a:ext cx="3744416" cy="4353948"/>
          </a:xfrm>
        </p:spPr>
        <p:txBody>
          <a:bodyPr>
            <a:normAutofit fontScale="92500"/>
          </a:bodyPr>
          <a:lstStyle/>
          <a:p>
            <a:pPr>
              <a:buFont typeface="Wingdings 3" pitchFamily="18" charset="2"/>
              <a:buChar char=""/>
            </a:pPr>
            <a:r>
              <a:rPr lang="ru-RU" sz="1800" dirty="0" smtClean="0"/>
              <a:t>определены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потенциальные спонсоры проекта</a:t>
            </a:r>
            <a:r>
              <a:rPr lang="ru-RU" sz="1800" dirty="0" smtClean="0"/>
              <a:t>;</a:t>
            </a:r>
          </a:p>
          <a:p>
            <a:pPr>
              <a:buFont typeface="Wingdings 3" pitchFamily="18" charset="2"/>
              <a:buChar char=""/>
            </a:pPr>
            <a:r>
              <a:rPr lang="ru-RU" sz="1800" dirty="0" smtClean="0"/>
              <a:t>определены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потенциальные уровни денежного и неденежного вклада населения, индивидуальных предпринимателей и юридических лиц </a:t>
            </a:r>
            <a:r>
              <a:rPr lang="ru-RU" sz="1800" dirty="0" smtClean="0"/>
              <a:t>в реализацию проекта;</a:t>
            </a:r>
          </a:p>
          <a:p>
            <a:pPr>
              <a:buFont typeface="Wingdings 3" pitchFamily="18" charset="2"/>
              <a:buChar char=""/>
            </a:pPr>
            <a:r>
              <a:rPr lang="ru-RU" sz="1800" dirty="0" smtClean="0"/>
              <a:t>определены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лица, ответственные за фото- и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видеофиксацию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хода собрания </a:t>
            </a:r>
            <a:r>
              <a:rPr lang="ru-RU" sz="1800" dirty="0" smtClean="0"/>
              <a:t>и процесса голосования по вопросам его повестки дня.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3600400" cy="6275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Должны быть:</a:t>
            </a:r>
            <a:endParaRPr lang="ru-RU" sz="3200" dirty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9522"/>
            <a:ext cx="3810000" cy="19764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72744" y="2380558"/>
            <a:ext cx="3955148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" dirty="0" smtClean="0"/>
              <a:t>Источник: </a:t>
            </a:r>
            <a:r>
              <a:rPr lang="en-US" sz="200" dirty="0" smtClean="0"/>
              <a:t>https</a:t>
            </a:r>
            <a:r>
              <a:rPr lang="en-US" sz="200" dirty="0"/>
              <a:t>://www.google.com/url?sa=i&amp;url=https%3A%2F%2Fmarketing-now.ru%2Fosnovyi-marketinga%2Fchto-takoe-dolya-ryinka-i-kak-ee-rasschitat%2F&amp;psig=AOvVaw2xjw5gXoRdbcSYiholtFld&amp;ust=1615356419250000&amp;source=images&amp;cd=vfe&amp;ved=0CAIQjRxqFwoTCMi45dXHou8CFQAAAAAdAAAAABAD</a:t>
            </a:r>
            <a:endParaRPr lang="ru-RU" sz="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162"/>
            <a:ext cx="3810000" cy="2444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3781" y="4828642"/>
            <a:ext cx="407307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 smtClean="0"/>
              <a:t>Источник: </a:t>
            </a:r>
            <a:r>
              <a:rPr lang="en-US" sz="400" dirty="0" smtClean="0"/>
              <a:t>https</a:t>
            </a:r>
            <a:r>
              <a:rPr lang="en-US" sz="400" dirty="0"/>
              <a:t>://</a:t>
            </a:r>
            <a:r>
              <a:rPr lang="en-US" sz="300" dirty="0"/>
              <a:t>www.google.com/url?sa=i&amp;url=https%3A%2F%2Ftehno-rating.ru%2F1844-luchshie-fotoapparaty-2020-goda.html&amp;psig=AOvVaw1eNj0a6lrVEoKGZRncTNjo&amp;ust=1615357838850000&amp;source=images&amp;cd=vfe&amp;ved=0CAIQjRxqFwoTCLj11ofLou8CFQAAAAAdAAAAABAD</a:t>
            </a:r>
            <a:endParaRPr lang="ru-RU" sz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505"/>
            <a:ext cx="8229600" cy="414796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000" dirty="0" smtClean="0"/>
              <a:t>1.2.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Размещение и распространение информационного сообщения </a:t>
            </a:r>
            <a:r>
              <a:rPr lang="ru-RU" sz="2000" dirty="0" smtClean="0"/>
              <a:t>о предстоящем собрании жителей.</a:t>
            </a:r>
          </a:p>
          <a:p>
            <a:pPr lvl="1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3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2050" name="Picture 2" descr="C:\Users\Admin\Downloads\pexels-tracy-le-blanc-607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21600"/>
            <a:ext cx="3275856" cy="2376921"/>
          </a:xfrm>
          <a:prstGeom prst="rect">
            <a:avLst/>
          </a:prstGeom>
          <a:noFill/>
        </p:spPr>
      </p:pic>
      <p:pic>
        <p:nvPicPr>
          <p:cNvPr id="2052" name="Picture 4" descr="Информационный стенд на ножках » Выставочное оборудование и мобильные стенды  для выставок - купить в Моск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1600"/>
            <a:ext cx="3131840" cy="2430270"/>
          </a:xfrm>
          <a:prstGeom prst="rect">
            <a:avLst/>
          </a:prstGeom>
          <a:noFill/>
        </p:spPr>
      </p:pic>
      <p:pic>
        <p:nvPicPr>
          <p:cNvPr id="2054" name="Picture 6" descr="Учрежденные С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21600"/>
            <a:ext cx="2784309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3435847"/>
            <a:ext cx="606256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" dirty="0" smtClean="0"/>
              <a:t> </a:t>
            </a:r>
            <a:r>
              <a:rPr lang="en-US" sz="300" b="1" dirty="0" smtClean="0">
                <a:hlinkClick r:id="rId6"/>
              </a:rPr>
              <a:t>Tracy Le Blanc</a:t>
            </a:r>
            <a:r>
              <a:rPr lang="en-US" sz="300" dirty="0" smtClean="0"/>
              <a:t>: </a:t>
            </a:r>
            <a:r>
              <a:rPr lang="en-US" sz="300" b="1" dirty="0" err="1" smtClean="0">
                <a:hlinkClick r:id="rId7"/>
              </a:rPr>
              <a:t>Pexels</a:t>
            </a:r>
            <a:endParaRPr lang="ru-RU" sz="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489852"/>
            <a:ext cx="3131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" dirty="0" smtClean="0"/>
              <a:t>Источник: </a:t>
            </a:r>
            <a:r>
              <a:rPr lang="en-US" sz="300" dirty="0" smtClean="0"/>
              <a:t>https://www.google.com/url?sa=i&amp;url=https%3A%2F%2Frusstand.ru%2Fcatalog%2Finfostendyi%2Finformaczionnyij-stend-na-nozhkax&amp;psig=AOvVaw1xgopnwuluEDlC2s-isLVU&amp;ust=1614839182115000&amp;source=images&amp;cd=vfe&amp;ved=0CAIQjRxqFwoTCKCi97_Ak-8CFQAAAAAdAAAAABAJ</a:t>
            </a:r>
            <a:endParaRPr lang="ru-RU" sz="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435846"/>
            <a:ext cx="2771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" dirty="0" smtClean="0"/>
              <a:t>Источник: </a:t>
            </a:r>
            <a:r>
              <a:rPr lang="en-US" sz="300" dirty="0" smtClean="0"/>
              <a:t>https://www.google.com/url?sa=i&amp;url=http%3A%2F%2Fwww.gorkluch.ru%2Fcity%2Fsmi.php&amp;psig=AOvVaw17mNWFUKcCeFLJ7TGARnjR&amp;ust=1614839660661000&amp;source=images&amp;cd=vfe&amp;ved=0CAIQjRxqFwoTCMjCktfAk-8CFQAAAAAdAAAAABAD</a:t>
            </a:r>
            <a:endParaRPr lang="ru-RU" sz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505"/>
            <a:ext cx="8229600" cy="1350150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ru-RU" sz="2000" dirty="0" smtClean="0"/>
              <a:t>1.3.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Проведение и обобщение опроса жителей </a:t>
            </a:r>
            <a:r>
              <a:rPr lang="ru-RU" sz="2000" dirty="0" smtClean="0"/>
              <a:t>населенного пункта с целью выявления приоритетных проблем и их намерения материального и/или нематериального участия в проектах, направленных на их решение.</a:t>
            </a:r>
          </a:p>
        </p:txBody>
      </p:sp>
      <p:pic>
        <p:nvPicPr>
          <p:cNvPr id="3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3074" name="Picture 2" descr="Опрос жителей по ул. Советская, д13, д.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5636"/>
            <a:ext cx="9144000" cy="27543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13792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Источник: </a:t>
            </a:r>
            <a:r>
              <a:rPr lang="en-US" sz="600" dirty="0" smtClean="0"/>
              <a:t>https://www.google.com/url?sa=i&amp;url=http%3A%2F%2Fwww.aykhal.info%2Fnovosti%2Fobschestvo%2Fopros-zhitelei-po-ul-sovetskaja-d13-d-15.html&amp;psig=AOvVaw3czeAYHvygN3no7dwdkaGs&amp;ust=1614839976329000&amp;source=images&amp;cd=vfe&amp;ved=0CAIQjRxqFwoTCIDz_fPBk-8CFQAAAAAdAAAAABAP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505"/>
            <a:ext cx="8229600" cy="414796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600" b="1" dirty="0" smtClean="0"/>
              <a:t>1.4. Определение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предварительной стоимости проекта, </a:t>
            </a:r>
            <a:r>
              <a:rPr lang="ru-RU" sz="1600" b="1" dirty="0" smtClean="0"/>
              <a:t>реализация которого позволит решить проблему, которая по мнению большинства опрошенных жителей является наиболее приоритетной.</a:t>
            </a:r>
          </a:p>
          <a:p>
            <a:endParaRPr lang="ru-RU" dirty="0"/>
          </a:p>
        </p:txBody>
      </p:sp>
      <p:pic>
        <p:nvPicPr>
          <p:cNvPr id="3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4099" name="Picture 3" descr="Эксперт в своем деле. Как стать экспертом? | Развивайся | Яндекс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1600"/>
            <a:ext cx="9144000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3651870"/>
            <a:ext cx="3203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Источник: </a:t>
            </a:r>
            <a:r>
              <a:rPr lang="en-US" sz="600" dirty="0" smtClean="0"/>
              <a:t>https://www.google.com/url?sa=i&amp;url=https%3A%2F%2Fzen.yandex.ru%2Fmedia%2Fid%2F5d81cabb6f5f6f00ad7a33ef%2Fekspert-v-svoem-dele-kak-stat-ekspertom-5d84799cba281e00b28670d9&amp;psig=AOvVaw04wAjEDC0vVOy74aEbNdjv&amp;ust=1614839726057000&amp;source=images&amp;cd=vfe&amp;ved=0CAIQjRxqFwoTCPCcyvrAk-8CFQAAAAAdAAAAABAD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7574"/>
            <a:ext cx="4932040" cy="3556491"/>
          </a:xfrm>
        </p:spPr>
        <p:txBody>
          <a:bodyPr>
            <a:noAutofit/>
          </a:bodyPr>
          <a:lstStyle/>
          <a:p>
            <a:pPr marL="850392" lvl="1" indent="-457200">
              <a:buNone/>
            </a:pPr>
            <a:r>
              <a:rPr lang="ru-RU" sz="1600" dirty="0" smtClean="0"/>
              <a:t>2.1.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Регистрация жителей в явочном листе </a:t>
            </a:r>
            <a:r>
              <a:rPr lang="ru-RU" sz="1600" dirty="0" smtClean="0"/>
              <a:t>собрания жителей населенного пункта.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05979"/>
            <a:ext cx="6995120" cy="85725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2. Этап проведения предварительного собрания жителей населенного пункта: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pic>
        <p:nvPicPr>
          <p:cNvPr id="4" name="Picture 2" descr="C:\Users\Admin\Downloads\400138600203_17665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5576" cy="589349"/>
          </a:xfrm>
          <a:prstGeom prst="rect">
            <a:avLst/>
          </a:prstGeom>
          <a:noFill/>
        </p:spPr>
      </p:pic>
      <p:pic>
        <p:nvPicPr>
          <p:cNvPr id="3074" name="Picture 2" descr="C:\Users\Admin\Downloads\ilovepdf_pages-to-jpg (1)\Явочный лист Предварительного собрания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15566"/>
            <a:ext cx="3341045" cy="42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443</TotalTime>
  <Words>441</Words>
  <Application>Microsoft Office PowerPoint</Application>
  <PresentationFormat>Экран (16:9)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1. Подготовительный этап: </vt:lpstr>
      <vt:lpstr>Должны быть:</vt:lpstr>
      <vt:lpstr>Должны быть:</vt:lpstr>
      <vt:lpstr>Должны быть:</vt:lpstr>
      <vt:lpstr>Слайд 6</vt:lpstr>
      <vt:lpstr>Слайд 7</vt:lpstr>
      <vt:lpstr>Слайд 8</vt:lpstr>
      <vt:lpstr>2. Этап проведения предварительного собрания жителей населенного пункта: 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2021-03-01T12:47:06Z</dcterms:created>
  <dcterms:modified xsi:type="dcterms:W3CDTF">2021-03-12T05:13:30Z</dcterms:modified>
</cp:coreProperties>
</file>